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9" r:id="rId1"/>
  </p:sldMasterIdLst>
  <p:sldIdLst>
    <p:sldId id="256" r:id="rId2"/>
    <p:sldId id="269" r:id="rId3"/>
    <p:sldId id="257" r:id="rId4"/>
    <p:sldId id="275" r:id="rId5"/>
    <p:sldId id="276" r:id="rId6"/>
    <p:sldId id="281" r:id="rId7"/>
    <p:sldId id="280" r:id="rId8"/>
    <p:sldId id="277" r:id="rId9"/>
    <p:sldId id="278" r:id="rId10"/>
    <p:sldId id="264" r:id="rId11"/>
    <p:sldId id="272" r:id="rId12"/>
    <p:sldId id="266" r:id="rId13"/>
    <p:sldId id="271"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624"/>
  </p:normalViewPr>
  <p:slideViewPr>
    <p:cSldViewPr snapToGrid="0" snapToObjects="1">
      <p:cViewPr>
        <p:scale>
          <a:sx n="112" d="100"/>
          <a:sy n="112" d="100"/>
        </p:scale>
        <p:origin x="344"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03F76D5-8E5E-AA47-A294-5633FB24821E}" type="datetimeFigureOut">
              <a:rPr lang="en-US" smtClean="0"/>
              <a:t>3/28/18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2723275-2995-0C44-89B3-D9B72B295520}"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3F76D5-8E5E-AA47-A294-5633FB24821E}"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3275-2995-0C44-89B3-D9B72B29552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3F76D5-8E5E-AA47-A294-5633FB24821E}"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3275-2995-0C44-89B3-D9B72B295520}"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3F76D5-8E5E-AA47-A294-5633FB24821E}"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3275-2995-0C44-89B3-D9B72B29552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03F76D5-8E5E-AA47-A294-5633FB24821E}" type="datetimeFigureOut">
              <a:rPr lang="en-US" smtClean="0"/>
              <a:t>3/28/18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2723275-2995-0C44-89B3-D9B72B295520}"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3F76D5-8E5E-AA47-A294-5633FB24821E}" type="datetimeFigureOut">
              <a:rPr lang="en-US" smtClean="0"/>
              <a:t>3/28/18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23275-2995-0C44-89B3-D9B72B29552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3F76D5-8E5E-AA47-A294-5633FB24821E}" type="datetimeFigureOut">
              <a:rPr lang="en-US" smtClean="0"/>
              <a:t>3/28/18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723275-2995-0C44-89B3-D9B72B29552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03F76D5-8E5E-AA47-A294-5633FB24821E}" type="datetimeFigureOut">
              <a:rPr lang="en-US" smtClean="0"/>
              <a:t>3/28/18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23275-2995-0C44-89B3-D9B72B29552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3F76D5-8E5E-AA47-A294-5633FB24821E}" type="datetimeFigureOut">
              <a:rPr lang="en-US" smtClean="0"/>
              <a:t>3/28/18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723275-2995-0C44-89B3-D9B72B29552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03F76D5-8E5E-AA47-A294-5633FB24821E}" type="datetimeFigureOut">
              <a:rPr lang="en-US" smtClean="0"/>
              <a:t>3/28/18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2723275-2995-0C44-89B3-D9B72B295520}"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03F76D5-8E5E-AA47-A294-5633FB24821E}" type="datetimeFigureOut">
              <a:rPr lang="en-US" smtClean="0"/>
              <a:t>3/28/18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smtClean="0"/>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2723275-2995-0C44-89B3-D9B72B295520}"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03F76D5-8E5E-AA47-A294-5633FB24821E}" type="datetimeFigureOut">
              <a:rPr lang="en-US" smtClean="0"/>
              <a:t>3/28/18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2723275-2995-0C44-89B3-D9B72B295520}"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8292234"/>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marsdd.com/mars-library/distribution/" TargetMode="External"/><Relationship Id="rId4" Type="http://schemas.openxmlformats.org/officeDocument/2006/relationships/hyperlink" Target="https://www.marsdd.com/mars-library/partnerships-as-a-market-development-strategy-for-startups/" TargetMode="External"/><Relationship Id="rId1" Type="http://schemas.openxmlformats.org/officeDocument/2006/relationships/slideLayout" Target="../slideLayouts/slideLayout2.xml"/><Relationship Id="rId2" Type="http://schemas.openxmlformats.org/officeDocument/2006/relationships/hyperlink" Target="https://www.marsdd.com/mars-library/marketing-strategy-for-startup-success-identifying-and-understanding-your-target-customer-and-market-segmen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7693" b="11453"/>
          <a:stretch/>
        </p:blipFill>
        <p:spPr>
          <a:xfrm>
            <a:off x="434341" y="99797"/>
            <a:ext cx="11212830" cy="6565753"/>
          </a:xfrm>
          <a:prstGeom prst="rect">
            <a:avLst/>
          </a:prstGeom>
        </p:spPr>
      </p:pic>
    </p:spTree>
    <p:extLst>
      <p:ext uri="{BB962C8B-B14F-4D97-AF65-F5344CB8AC3E}">
        <p14:creationId xmlns:p14="http://schemas.microsoft.com/office/powerpoint/2010/main" val="183056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4370" y="0"/>
            <a:ext cx="11517630" cy="6858000"/>
          </a:xfrm>
          <a:prstGeom prst="rect">
            <a:avLst/>
          </a:prstGeom>
        </p:spPr>
      </p:pic>
    </p:spTree>
    <p:extLst>
      <p:ext uri="{BB962C8B-B14F-4D97-AF65-F5344CB8AC3E}">
        <p14:creationId xmlns:p14="http://schemas.microsoft.com/office/powerpoint/2010/main" val="3882192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model canvas</a:t>
            </a:r>
            <a:br>
              <a:rPr lang="en-US" dirty="0" smtClean="0"/>
            </a:br>
            <a:endParaRPr lang="en-US" dirty="0"/>
          </a:p>
        </p:txBody>
      </p:sp>
      <p:sp>
        <p:nvSpPr>
          <p:cNvPr id="3" name="Content Placeholder 2"/>
          <p:cNvSpPr>
            <a:spLocks noGrp="1"/>
          </p:cNvSpPr>
          <p:nvPr>
            <p:ph idx="1"/>
          </p:nvPr>
        </p:nvSpPr>
        <p:spPr>
          <a:xfrm>
            <a:off x="1371600" y="2971800"/>
            <a:ext cx="9601200" cy="2948940"/>
          </a:xfrm>
        </p:spPr>
        <p:txBody>
          <a:bodyPr/>
          <a:lstStyle/>
          <a:p>
            <a:r>
              <a:rPr lang="en-US" b="1" dirty="0"/>
              <a:t>Business Model Canvas</a:t>
            </a:r>
            <a:r>
              <a:rPr lang="en-US" dirty="0"/>
              <a:t> is a strategic management  and lean startup template for developing new or documenting existing business </a:t>
            </a:r>
            <a:r>
              <a:rPr lang="en-US" dirty="0" err="1"/>
              <a:t>modelsIt</a:t>
            </a:r>
            <a:r>
              <a:rPr lang="en-US" dirty="0"/>
              <a:t>  </a:t>
            </a:r>
            <a:r>
              <a:rPr lang="en-US" dirty="0" smtClean="0"/>
              <a:t>is </a:t>
            </a:r>
            <a:r>
              <a:rPr lang="en-US" dirty="0"/>
              <a:t>a visual chart with elements describing a firm's or </a:t>
            </a:r>
            <a:r>
              <a:rPr lang="en-US" dirty="0" smtClean="0"/>
              <a:t>product's business models It </a:t>
            </a:r>
            <a:r>
              <a:rPr lang="en-US" dirty="0"/>
              <a:t>infrastructure, customers, and finances</a:t>
            </a:r>
            <a:r>
              <a:rPr lang="en-US" dirty="0" smtClean="0"/>
              <a:t>.</a:t>
            </a:r>
            <a:r>
              <a:rPr lang="en-US" dirty="0"/>
              <a:t> It assists firms in aligning their activities by illustrating potential trade-offs.</a:t>
            </a:r>
          </a:p>
        </p:txBody>
      </p:sp>
    </p:spTree>
    <p:extLst>
      <p:ext uri="{BB962C8B-B14F-4D97-AF65-F5344CB8AC3E}">
        <p14:creationId xmlns:p14="http://schemas.microsoft.com/office/powerpoint/2010/main" val="13543368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https://www.marsdd.com/wp-content/uploads/2009/12/Business_models.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6727"/>
            <a:ext cx="10515600" cy="5900236"/>
          </a:xfrm>
          <a:prstGeom prst="rect">
            <a:avLst/>
          </a:prstGeom>
          <a:noFill/>
          <a:ln>
            <a:noFill/>
          </a:ln>
        </p:spPr>
      </p:pic>
    </p:spTree>
    <p:extLst>
      <p:ext uri="{BB962C8B-B14F-4D97-AF65-F5344CB8AC3E}">
        <p14:creationId xmlns:p14="http://schemas.microsoft.com/office/powerpoint/2010/main" val="1428088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l="1702" t="3479" r="2233" b="10151"/>
          <a:stretch/>
        </p:blipFill>
        <p:spPr>
          <a:xfrm>
            <a:off x="1257300" y="548640"/>
            <a:ext cx="10321290" cy="6160770"/>
          </a:xfrm>
          <a:prstGeom prst="rect">
            <a:avLst/>
          </a:prstGeom>
        </p:spPr>
      </p:pic>
    </p:spTree>
    <p:extLst>
      <p:ext uri="{BB962C8B-B14F-4D97-AF65-F5344CB8AC3E}">
        <p14:creationId xmlns:p14="http://schemas.microsoft.com/office/powerpoint/2010/main" val="1117201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08660" y="1"/>
            <a:ext cx="11483339" cy="6206489"/>
          </a:xfrm>
          <a:prstGeom prst="rect">
            <a:avLst/>
          </a:prstGeom>
        </p:spPr>
      </p:pic>
    </p:spTree>
    <p:extLst>
      <p:ext uri="{BB962C8B-B14F-4D97-AF65-F5344CB8AC3E}">
        <p14:creationId xmlns:p14="http://schemas.microsoft.com/office/powerpoint/2010/main" val="1199366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5931" y="1171577"/>
            <a:ext cx="8720138" cy="2886074"/>
          </a:xfrm>
        </p:spPr>
        <p:txBody>
          <a:bodyPr>
            <a:normAutofit fontScale="90000"/>
          </a:bodyPr>
          <a:lstStyle/>
          <a:p>
            <a:r>
              <a:rPr lang="en-US" b="1" u="sng" dirty="0"/>
              <a:t>What is a business model </a:t>
            </a:r>
            <a:r>
              <a:rPr lang="en-US" b="1" u="sng" dirty="0" smtClean="0"/>
              <a:t>??</a:t>
            </a:r>
            <a:r>
              <a:rPr lang="en-US" dirty="0"/>
              <a:t/>
            </a:r>
            <a:br>
              <a:rPr lang="en-US" dirty="0"/>
            </a:br>
            <a:endParaRPr lang="en-US" dirty="0"/>
          </a:p>
        </p:txBody>
      </p:sp>
      <p:sp>
        <p:nvSpPr>
          <p:cNvPr id="3" name="Subtitle 2"/>
          <p:cNvSpPr>
            <a:spLocks noGrp="1"/>
          </p:cNvSpPr>
          <p:nvPr>
            <p:ph type="subTitle" idx="1"/>
          </p:nvPr>
        </p:nvSpPr>
        <p:spPr>
          <a:xfrm>
            <a:off x="1735930" y="3328988"/>
            <a:ext cx="8932069" cy="2328862"/>
          </a:xfrm>
        </p:spPr>
        <p:txBody>
          <a:bodyPr>
            <a:normAutofit fontScale="92500"/>
          </a:bodyPr>
          <a:lstStyle/>
          <a:p>
            <a:pPr algn="l"/>
            <a:r>
              <a:rPr lang="en-US" dirty="0"/>
              <a:t>The business model is the way that you set up a company to provide products or services to consumers. You might have different divisions in your small business, one for each family of products, or you might use a one-size-fits-all model. A good business model reflects the market research conducted prior to writing a business plan. This plan must describe the model vividly so that investors and lenders can understand how your company will make a profit.</a:t>
            </a:r>
          </a:p>
          <a:p>
            <a:pPr algn="l"/>
            <a:endParaRPr lang="en-US" dirty="0"/>
          </a:p>
        </p:txBody>
      </p:sp>
    </p:spTree>
    <p:extLst>
      <p:ext uri="{BB962C8B-B14F-4D97-AF65-F5344CB8AC3E}">
        <p14:creationId xmlns:p14="http://schemas.microsoft.com/office/powerpoint/2010/main" val="315883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u="sng" dirty="0"/>
              <a:t>How the business model </a:t>
            </a:r>
            <a:r>
              <a:rPr lang="en-US" b="1" u="sng" dirty="0" smtClean="0"/>
              <a:t>works?</a:t>
            </a:r>
            <a:r>
              <a:rPr lang="en-US" b="1" dirty="0"/>
              <a:t/>
            </a:r>
            <a:br>
              <a:rPr lang="en-US" b="1" dirty="0"/>
            </a:br>
            <a:endParaRPr lang="en-US" dirty="0"/>
          </a:p>
        </p:txBody>
      </p:sp>
      <p:sp>
        <p:nvSpPr>
          <p:cNvPr id="3" name="Content Placeholder 2"/>
          <p:cNvSpPr>
            <a:spLocks noGrp="1"/>
          </p:cNvSpPr>
          <p:nvPr>
            <p:ph idx="1"/>
          </p:nvPr>
        </p:nvSpPr>
        <p:spPr/>
        <p:txBody>
          <a:bodyPr>
            <a:normAutofit/>
          </a:bodyPr>
          <a:lstStyle/>
          <a:p>
            <a:r>
              <a:rPr lang="en-US" dirty="0"/>
              <a:t>1. It includes a description of the efforts that generate sales, which produce revenue. The value proposition is delivered to the </a:t>
            </a:r>
            <a:r>
              <a:rPr lang="en-US" b="1" u="sng" dirty="0">
                <a:hlinkClick r:id="rId2"/>
              </a:rPr>
              <a:t>target customer</a:t>
            </a:r>
            <a:r>
              <a:rPr lang="en-US" dirty="0"/>
              <a:t> through a </a:t>
            </a:r>
            <a:r>
              <a:rPr lang="en-US" b="1" u="sng" dirty="0">
                <a:hlinkClick r:id="rId3"/>
              </a:rPr>
              <a:t>distribution</a:t>
            </a:r>
            <a:r>
              <a:rPr lang="en-US" dirty="0"/>
              <a:t> channel. The flow and update of the value proposition is influenced by the relationship capital created through the company’s marketing activities.</a:t>
            </a:r>
          </a:p>
          <a:p>
            <a:r>
              <a:rPr lang="en-US" dirty="0"/>
              <a:t>2. It includes a description of the value-generating parts that make up the cost structure. A company’s value proposition is created through the application of its key functions and abilities, through a configuration of operational activities that includes input and interaction with a </a:t>
            </a:r>
            <a:r>
              <a:rPr lang="en-US" b="1" u="sng" dirty="0">
                <a:hlinkClick r:id="rId4"/>
              </a:rPr>
              <a:t>partner</a:t>
            </a:r>
            <a:r>
              <a:rPr lang="en-US" dirty="0"/>
              <a:t> network.</a:t>
            </a:r>
          </a:p>
          <a:p>
            <a:endParaRPr lang="en-US" dirty="0"/>
          </a:p>
        </p:txBody>
      </p:sp>
    </p:spTree>
    <p:extLst>
      <p:ext uri="{BB962C8B-B14F-4D97-AF65-F5344CB8AC3E}">
        <p14:creationId xmlns:p14="http://schemas.microsoft.com/office/powerpoint/2010/main" val="835915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the purpose of business model?</a:t>
            </a:r>
            <a:endParaRPr lang="en-US" dirty="0"/>
          </a:p>
        </p:txBody>
      </p:sp>
      <p:pic>
        <p:nvPicPr>
          <p:cNvPr id="4" name="Picture 3"/>
          <p:cNvPicPr>
            <a:picLocks noChangeAspect="1"/>
          </p:cNvPicPr>
          <p:nvPr/>
        </p:nvPicPr>
        <p:blipFill>
          <a:blip r:embed="rId2"/>
          <a:stretch>
            <a:fillRect/>
          </a:stretch>
        </p:blipFill>
        <p:spPr>
          <a:xfrm>
            <a:off x="1535715" y="2070100"/>
            <a:ext cx="10007908" cy="4010660"/>
          </a:xfrm>
          <a:prstGeom prst="rect">
            <a:avLst/>
          </a:prstGeom>
        </p:spPr>
      </p:pic>
    </p:spTree>
    <p:extLst>
      <p:ext uri="{BB962C8B-B14F-4D97-AF65-F5344CB8AC3E}">
        <p14:creationId xmlns:p14="http://schemas.microsoft.com/office/powerpoint/2010/main" val="89350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71600" y="594360"/>
            <a:ext cx="9601200" cy="6149340"/>
          </a:xfrm>
        </p:spPr>
        <p:txBody>
          <a:bodyPr>
            <a:normAutofit/>
          </a:bodyPr>
          <a:lstStyle/>
          <a:p>
            <a:pPr fontAlgn="base"/>
            <a:r>
              <a:rPr lang="en-US" b="1" u="sng" dirty="0"/>
              <a:t>Contents</a:t>
            </a:r>
          </a:p>
          <a:p>
            <a:pPr fontAlgn="base"/>
            <a:r>
              <a:rPr lang="en-US" dirty="0"/>
              <a:t>Your model answers two questions: Who is your customer? and How do you create revenue? Your customer must be someone who needs your product or service. Be specific, the more closely you define your customer and his reasons for purchasing, the better. Keep your model simple: avoid business language and describe it in 10 words or less. Most business models have already been invented, so it's advisable to relate yours to one with proven success.</a:t>
            </a:r>
          </a:p>
          <a:p>
            <a:pPr fontAlgn="base"/>
            <a:r>
              <a:rPr lang="en-US" b="1" u="sng" dirty="0"/>
              <a:t>Defining Market</a:t>
            </a:r>
          </a:p>
          <a:p>
            <a:pPr fontAlgn="base"/>
            <a:r>
              <a:rPr lang="en-US" dirty="0"/>
              <a:t>Your market is determined using value proposition. Your value proposition describes the customer problem, your solutions to the problem and why the customer will find value in them. Then search for the people who have that problem: this is your market segment. </a:t>
            </a:r>
            <a:r>
              <a:rPr lang="en-US" dirty="0" smtClean="0"/>
              <a:t>Determining </a:t>
            </a:r>
            <a:r>
              <a:rPr lang="en-US" dirty="0"/>
              <a:t>Company Actions</a:t>
            </a:r>
          </a:p>
          <a:p>
            <a:pPr fontAlgn="base"/>
            <a:r>
              <a:rPr lang="en-US" dirty="0"/>
              <a:t>Your cost structure and profit potential are determined using the value chain and value proposition. Define the activities required to go from design to production to delivery and support of your product: your value chain. Now using that chain and your customer described in the value proposition estimate your costs and profits.</a:t>
            </a:r>
          </a:p>
          <a:p>
            <a:pPr fontAlgn="base"/>
            <a:r>
              <a:rPr lang="en-US" dirty="0"/>
              <a:t/>
            </a:r>
            <a:br>
              <a:rPr lang="en-US" dirty="0"/>
            </a:br>
            <a:endParaRPr lang="en-US" dirty="0"/>
          </a:p>
          <a:p>
            <a:endParaRPr lang="en-US" dirty="0"/>
          </a:p>
        </p:txBody>
      </p:sp>
    </p:spTree>
    <p:extLst>
      <p:ext uri="{BB962C8B-B14F-4D97-AF65-F5344CB8AC3E}">
        <p14:creationId xmlns:p14="http://schemas.microsoft.com/office/powerpoint/2010/main" val="1968741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274320"/>
            <a:ext cx="9601200" cy="5593080"/>
          </a:xfrm>
        </p:spPr>
        <p:txBody>
          <a:bodyPr/>
          <a:lstStyle/>
          <a:p>
            <a:pPr fontAlgn="base"/>
            <a:r>
              <a:rPr lang="en-US" b="1" u="sng" dirty="0"/>
              <a:t>Understanding Positioning And Competition</a:t>
            </a:r>
          </a:p>
          <a:p>
            <a:pPr fontAlgn="base"/>
            <a:r>
              <a:rPr lang="en-US" dirty="0"/>
              <a:t>Once you have your value chain defined, expand it into a network that includes competitors and </a:t>
            </a:r>
            <a:r>
              <a:rPr lang="en-US" dirty="0" err="1" smtClean="0"/>
              <a:t>complementors</a:t>
            </a:r>
            <a:r>
              <a:rPr lang="en-US" dirty="0"/>
              <a:t>, and outlines their effects on each other. Describe your position in that value network. Now use this information to determine and describe your sustainable competitive advantage.</a:t>
            </a:r>
          </a:p>
          <a:p>
            <a:pPr fontAlgn="base"/>
            <a:r>
              <a:rPr lang="en-US" b="1" u="sng" dirty="0"/>
              <a:t>Summary</a:t>
            </a:r>
          </a:p>
          <a:p>
            <a:pPr fontAlgn="base"/>
            <a:r>
              <a:rPr lang="en-US" dirty="0"/>
              <a:t>Your model must pass two tests: the narrative test and the numbers test. Business model checks that your profit and loss assumptions are correct and the business will be making a profit. If your model doesn't work, then on a basic level it failed one of these tests.</a:t>
            </a:r>
          </a:p>
        </p:txBody>
      </p:sp>
    </p:spTree>
    <p:extLst>
      <p:ext uri="{BB962C8B-B14F-4D97-AF65-F5344CB8AC3E}">
        <p14:creationId xmlns:p14="http://schemas.microsoft.com/office/powerpoint/2010/main" val="109515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What all to </a:t>
            </a:r>
            <a:r>
              <a:rPr lang="en-US" b="1" u="sng" dirty="0"/>
              <a:t>i</a:t>
            </a:r>
            <a:r>
              <a:rPr lang="en-US" b="1" u="sng" dirty="0" smtClean="0"/>
              <a:t>nclude in a business modal?</a:t>
            </a:r>
            <a:endParaRPr lang="en-US" b="1" u="sng" dirty="0"/>
          </a:p>
        </p:txBody>
      </p:sp>
      <p:sp>
        <p:nvSpPr>
          <p:cNvPr id="3" name="Content Placeholder 2"/>
          <p:cNvSpPr>
            <a:spLocks noGrp="1"/>
          </p:cNvSpPr>
          <p:nvPr>
            <p:ph idx="1"/>
          </p:nvPr>
        </p:nvSpPr>
        <p:spPr>
          <a:xfrm>
            <a:off x="1371600" y="3166110"/>
            <a:ext cx="9601200" cy="2701290"/>
          </a:xfrm>
        </p:spPr>
        <p:txBody>
          <a:bodyPr/>
          <a:lstStyle/>
          <a:p>
            <a:r>
              <a:rPr lang="en-US" b="1" dirty="0"/>
              <a:t>1. Identify your specific audience.</a:t>
            </a:r>
          </a:p>
          <a:p>
            <a:r>
              <a:rPr lang="en-US" dirty="0"/>
              <a:t>Targeting a wide audience won’t allow your business to hone in on customers who truly need and want your product or service. Instead,  when creating your business model, narrow your audience down to two or three detailed buyer personas. Outline each persona’s demographics, common challenges and the solutions your company will offer. </a:t>
            </a:r>
          </a:p>
          <a:p>
            <a:endParaRPr lang="en-US" dirty="0"/>
          </a:p>
        </p:txBody>
      </p:sp>
    </p:spTree>
    <p:extLst>
      <p:ext uri="{BB962C8B-B14F-4D97-AF65-F5344CB8AC3E}">
        <p14:creationId xmlns:p14="http://schemas.microsoft.com/office/powerpoint/2010/main" val="1070070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0150" y="102870"/>
            <a:ext cx="9772650" cy="7258050"/>
          </a:xfrm>
        </p:spPr>
        <p:txBody>
          <a:bodyPr>
            <a:normAutofit/>
          </a:bodyPr>
          <a:lstStyle/>
          <a:p>
            <a:r>
              <a:rPr lang="en-US" b="1" dirty="0" smtClean="0"/>
              <a:t>2</a:t>
            </a:r>
            <a:r>
              <a:rPr lang="en-US" b="1" dirty="0"/>
              <a:t>. Establish business processes.</a:t>
            </a:r>
          </a:p>
          <a:p>
            <a:r>
              <a:rPr lang="en-US" dirty="0"/>
              <a:t>Before your business can go live, you need to have an understanding of the activities required to make your business model work. Determine key business activities by first identifying the core aspect of your business’s offering</a:t>
            </a:r>
            <a:r>
              <a:rPr lang="en-US" dirty="0" smtClean="0"/>
              <a:t>..</a:t>
            </a:r>
            <a:endParaRPr lang="en-US" dirty="0"/>
          </a:p>
          <a:p>
            <a:r>
              <a:rPr lang="en-US" b="1" dirty="0"/>
              <a:t>3. Record key business resources.</a:t>
            </a:r>
          </a:p>
          <a:p>
            <a:r>
              <a:rPr lang="en-US" dirty="0"/>
              <a:t>What does your company need to carry out daily processes, find new customers and reach business </a:t>
            </a:r>
            <a:r>
              <a:rPr lang="en-US" dirty="0" smtClean="0"/>
              <a:t>goals? Document </a:t>
            </a:r>
            <a:r>
              <a:rPr lang="en-US" dirty="0"/>
              <a:t>essential business resources to ensure your business model is adequately prepared to sustain the needs of your business. Common resource examples may include a website, capital, warehouses, intellectual property and customer lists.</a:t>
            </a:r>
          </a:p>
          <a:p>
            <a:r>
              <a:rPr lang="en-US" b="1" dirty="0"/>
              <a:t>4. Develop a strong value proposition.</a:t>
            </a:r>
          </a:p>
          <a:p>
            <a:r>
              <a:rPr lang="en-US" dirty="0"/>
              <a:t>How will your company stand out among the competition? Do you provide an innovative service, revolutionary product or a new twist on an old favorite? Establishing exactly what your business offers and why it’s better than competitors is the beginning of a strong value proposition. Once you’ve got a few value propositions defined, link each one to a service or product delivery system to determine how you will </a:t>
            </a:r>
            <a:r>
              <a:rPr lang="en-US" dirty="0" smtClean="0"/>
              <a:t>remain valuable to </a:t>
            </a:r>
            <a:r>
              <a:rPr lang="en-US" dirty="0"/>
              <a:t>customers over time</a:t>
            </a:r>
            <a:r>
              <a:rPr lang="en-US" dirty="0" smtClean="0"/>
              <a:t>.</a:t>
            </a:r>
            <a:r>
              <a:rPr lang="en-US" dirty="0"/>
              <a:t/>
            </a:r>
            <a:br>
              <a:rPr lang="en-US" dirty="0"/>
            </a:br>
            <a:endParaRPr lang="en-US" dirty="0"/>
          </a:p>
          <a:p>
            <a:endParaRPr lang="en-US" dirty="0"/>
          </a:p>
        </p:txBody>
      </p:sp>
    </p:spTree>
    <p:extLst>
      <p:ext uri="{BB962C8B-B14F-4D97-AF65-F5344CB8AC3E}">
        <p14:creationId xmlns:p14="http://schemas.microsoft.com/office/powerpoint/2010/main" val="582643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3010" y="400050"/>
            <a:ext cx="9601200" cy="6080760"/>
          </a:xfrm>
        </p:spPr>
        <p:txBody>
          <a:bodyPr>
            <a:normAutofit/>
          </a:bodyPr>
          <a:lstStyle/>
          <a:p>
            <a:r>
              <a:rPr lang="en-US" b="1" dirty="0"/>
              <a:t>5. Determine key business partners.</a:t>
            </a:r>
          </a:p>
          <a:p>
            <a:r>
              <a:rPr lang="en-US" dirty="0"/>
              <a:t>No business can function properly (let alone reach established goals) without key partners that contribute to the business’s ability to serve customers. When creating a business model, select key partners, like suppliers, strategic alliances or advertising partners. </a:t>
            </a:r>
          </a:p>
          <a:p>
            <a:r>
              <a:rPr lang="en-US" b="1" dirty="0"/>
              <a:t>6. Create a demand generation strategy.</a:t>
            </a:r>
          </a:p>
          <a:p>
            <a:r>
              <a:rPr lang="en-US" dirty="0"/>
              <a:t>You need a strategy that builds interest in your business, generates leads and is designed to close sales. How will customers find you? More importantly, what should they do once they become aware of your brand? Developing a demand generation strategy creates a blueprint of the customer’s journey while documenting the key motivators for taking action.</a:t>
            </a:r>
          </a:p>
          <a:p>
            <a:r>
              <a:rPr lang="en-US" b="1" dirty="0"/>
              <a:t>7. Leave room for innovation.</a:t>
            </a:r>
          </a:p>
          <a:p>
            <a:r>
              <a:rPr lang="en-US" dirty="0"/>
              <a:t>When launching a company and developing a business model,  you begin to welcome paying customers, you don’t truly know if your business model will meet their ongoing needs. For this reason, it’s important to leave room for future innovations. Don’t make a critical mistake by thinking your initial plan is a static document. Instead, review it often and implement changes as needed.</a:t>
            </a:r>
          </a:p>
          <a:p>
            <a:endParaRPr lang="en-US" dirty="0"/>
          </a:p>
        </p:txBody>
      </p:sp>
    </p:spTree>
    <p:extLst>
      <p:ext uri="{BB962C8B-B14F-4D97-AF65-F5344CB8AC3E}">
        <p14:creationId xmlns:p14="http://schemas.microsoft.com/office/powerpoint/2010/main" val="210406358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290</TotalTime>
  <Words>588</Words>
  <Application>Microsoft Macintosh PowerPoint</Application>
  <PresentationFormat>Widescreen</PresentationFormat>
  <Paragraphs>33</Paragraphs>
  <Slides>14</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Franklin Gothic Book</vt:lpstr>
      <vt:lpstr>Crop</vt:lpstr>
      <vt:lpstr>PowerPoint Presentation</vt:lpstr>
      <vt:lpstr>What is a business model ?? </vt:lpstr>
      <vt:lpstr>How the business model works? </vt:lpstr>
      <vt:lpstr>What is the purpose of business model?</vt:lpstr>
      <vt:lpstr>PowerPoint Presentation</vt:lpstr>
      <vt:lpstr>PowerPoint Presentation</vt:lpstr>
      <vt:lpstr>What all to include in a business modal?</vt:lpstr>
      <vt:lpstr>PowerPoint Presentation</vt:lpstr>
      <vt:lpstr>PowerPoint Presentation</vt:lpstr>
      <vt:lpstr>PowerPoint Presentation</vt:lpstr>
      <vt:lpstr>Business model canvas </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business model ?? </dc:title>
  <dc:creator>Microsoft Office User</dc:creator>
  <cp:lastModifiedBy>Microsoft Office User</cp:lastModifiedBy>
  <cp:revision>14</cp:revision>
  <dcterms:created xsi:type="dcterms:W3CDTF">2018-03-19T16:05:10Z</dcterms:created>
  <dcterms:modified xsi:type="dcterms:W3CDTF">2018-03-28T18:27:36Z</dcterms:modified>
</cp:coreProperties>
</file>